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3" Type="http://schemas.openxmlformats.org/officeDocument/2006/relationships/slide" Target="slides/slide9.xml"/><Relationship Id="rId39" Type="http://schemas.openxmlformats.org/officeDocument/2006/relationships/slide" Target="slides/slide35.xml"/><Relationship Id="rId18" Type="http://schemas.openxmlformats.org/officeDocument/2006/relationships/slide" Target="slides/slide14.xml"/><Relationship Id="rId42" Type="http://schemas.openxmlformats.org/officeDocument/2006/relationships/font" Target="fonts/RobotoMono-bold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7" Type="http://schemas.openxmlformats.org/officeDocument/2006/relationships/customXml" Target="../customXml/item3.xml"/><Relationship Id="rId7" Type="http://schemas.openxmlformats.org/officeDocument/2006/relationships/slide" Target="slides/slide3.xml"/><Relationship Id="rId2" Type="http://schemas.openxmlformats.org/officeDocument/2006/relationships/presProps" Target="presProps.xml"/><Relationship Id="rId29" Type="http://schemas.openxmlformats.org/officeDocument/2006/relationships/slide" Target="slides/slide25.xml"/><Relationship Id="rId16" Type="http://schemas.openxmlformats.org/officeDocument/2006/relationships/slide" Target="slides/slide12.xml"/><Relationship Id="rId40" Type="http://schemas.openxmlformats.org/officeDocument/2006/relationships/slide" Target="slides/slide36.xml"/><Relationship Id="rId24" Type="http://schemas.openxmlformats.org/officeDocument/2006/relationships/slide" Target="slides/slide20.xml"/><Relationship Id="rId1" Type="http://schemas.openxmlformats.org/officeDocument/2006/relationships/theme" Target="theme/theme2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5" Type="http://schemas.openxmlformats.org/officeDocument/2006/relationships/customXml" Target="../customXml/item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44" Type="http://schemas.openxmlformats.org/officeDocument/2006/relationships/font" Target="fonts/RobotoMono-boldItalic.fntdata"/><Relationship Id="rId31" Type="http://schemas.openxmlformats.org/officeDocument/2006/relationships/slide" Target="slides/slide2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" Type="http://schemas.openxmlformats.org/officeDocument/2006/relationships/slide" Target="slides/slide18.xml"/><Relationship Id="rId43" Type="http://schemas.openxmlformats.org/officeDocument/2006/relationships/font" Target="fonts/RobotoMono-italic.fntdata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14" Type="http://schemas.openxmlformats.org/officeDocument/2006/relationships/slide" Target="slides/slide10.xml"/><Relationship Id="rId48" Type="http://schemas.openxmlformats.org/officeDocument/2006/relationships/customXml" Target="../customXml/item4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46" Type="http://schemas.openxmlformats.org/officeDocument/2006/relationships/customXml" Target="../customXml/item2.xml"/><Relationship Id="rId20" Type="http://schemas.openxmlformats.org/officeDocument/2006/relationships/slide" Target="slides/slide16.xml"/><Relationship Id="rId41" Type="http://schemas.openxmlformats.org/officeDocument/2006/relationships/font" Target="fonts/RobotoMon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ac92c66d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ac92c66d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ac92c66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ac92c66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ac92c66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ac92c66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ac92c66d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ac92c66d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ac92c66d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ac92c66d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ac92c66d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ac92c66d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ac92c66d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ac92c66d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ac92c66d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ac92c66d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ac92c66d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ac92c66d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c92c66d6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c92c66d6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ac92c66d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ac92c66d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ac92c66d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ac92c66d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ac92c66d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ac92c66d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ac92c66d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ac92c66d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ac92c66d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ac92c66d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ac92c66d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ac92c66d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ac92c66d6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ac92c66d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ac92c66d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ac92c66d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ac92c66d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ac92c66d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ac92c66d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ac92c66d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ac92c66d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ac92c66d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ac92c66d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ac92c66d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ac92c66d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ac92c66d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ac92c66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ac92c66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ac92c66d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ac92c66d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c92c66d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c92c66d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ac92c66d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ac92c66d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ac92c66d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ac92c66d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ac92c66d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ac92c66d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ac92c66d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ac92c66d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ac92c66d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ac92c66d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ac92c66d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ac92c66d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ac92c66d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ac92c66d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c92c66d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c92c66d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ac92c66d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ac92c66d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nodejs.org/api/errors.html#errors_common_system_error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Global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Tools. Debugging. Error Handling.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555600"/>
            <a:ext cx="8137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REPL - Read-Evaluate-Print Loop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389600"/>
            <a:ext cx="5523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Allows to evaluate JavaScript on-the-fly </a:t>
            </a:r>
            <a:r>
              <a:rPr b="1" lang="en" sz="1400">
                <a:solidFill>
                  <a:srgbClr val="FFFFFF"/>
                </a:solidFill>
              </a:rPr>
              <a:t>(sometimes useful)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Core modules don’t need to be </a:t>
            </a:r>
            <a:r>
              <a:rPr b="1" lang="en" sz="1400">
                <a:latin typeface="Roboto Mono"/>
                <a:ea typeface="Roboto Mono"/>
                <a:cs typeface="Roboto Mono"/>
                <a:sym typeface="Roboto Mono"/>
              </a:rPr>
              <a:t>require()</a:t>
            </a:r>
            <a:r>
              <a:rPr b="1" lang="en" sz="1400"/>
              <a:t>’</a:t>
            </a:r>
            <a:r>
              <a:rPr lang="en" sz="1400"/>
              <a:t>ed </a:t>
            </a:r>
            <a:r>
              <a:rPr b="1" lang="en" sz="1400">
                <a:solidFill>
                  <a:srgbClr val="FFFFFF"/>
                </a:solidFill>
              </a:rPr>
              <a:t>(useful)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Supports autocomplete </a:t>
            </a:r>
            <a:r>
              <a:rPr b="1" lang="en" sz="1400">
                <a:solidFill>
                  <a:srgbClr val="FFFFFF"/>
                </a:solidFill>
              </a:rPr>
              <a:t>(useful)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Supports different commands </a:t>
            </a:r>
            <a:r>
              <a:rPr b="1" lang="en" sz="1400">
                <a:solidFill>
                  <a:srgbClr val="FFFFFF"/>
                </a:solidFill>
              </a:rPr>
              <a:t>(mostly, useless)</a:t>
            </a:r>
            <a:endParaRPr b="1"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555600"/>
            <a:ext cx="311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require(‘repl’)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389600"/>
            <a:ext cx="5832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Supports custom commands </a:t>
            </a:r>
            <a:r>
              <a:rPr lang="en" sz="1400">
                <a:solidFill>
                  <a:srgbClr val="FFFFFF"/>
                </a:solidFill>
              </a:rPr>
              <a:t>(somewhat useful)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Global scope can be accessed/configured from both REPL environment and host process by using </a:t>
            </a:r>
            <a:r>
              <a:rPr b="1" lang="en" sz="1400">
                <a:solidFill>
                  <a:srgbClr val="FFFFFF"/>
                </a:solidFill>
              </a:rPr>
              <a:t>REPLServer.context </a:t>
            </a:r>
            <a:r>
              <a:rPr lang="en" sz="1400">
                <a:solidFill>
                  <a:srgbClr val="FFFFFF"/>
                </a:solidFill>
              </a:rPr>
              <a:t>(very useful)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Supports custom input/output streams - be it a server, DB, file or just a custom stream </a:t>
            </a:r>
            <a:r>
              <a:rPr lang="en" sz="1400">
                <a:solidFill>
                  <a:srgbClr val="FFFFFF"/>
                </a:solidFill>
              </a:rPr>
              <a:t>(very very useful)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555600"/>
            <a:ext cx="3945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custom REPL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389600"/>
            <a:ext cx="3504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Create your own REPL with the help of core </a:t>
            </a: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require(‘repl’)</a:t>
            </a:r>
            <a:r>
              <a:rPr lang="en" sz="1800"/>
              <a:t> module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It supports various configuration options, up to the point of ultimate customization of experience.</a:t>
            </a:r>
            <a:endParaRPr sz="180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650" y="555600"/>
            <a:ext cx="4433376" cy="41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REPL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ode inspect %file%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Provides REPL for debugging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Has a number of useful commands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Almost never used, unless there’s no way to run in Chrome</a:t>
            </a:r>
            <a:endParaRPr b="1" sz="14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400" y="970699"/>
            <a:ext cx="4822200" cy="36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555600"/>
            <a:ext cx="412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Chrome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389600"/>
            <a:ext cx="3670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node --inspect-brk %file%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chrome://inspect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Allows to debug in Chrome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24179" l="0" r="24179" t="0"/>
          <a:stretch/>
        </p:blipFill>
        <p:spPr>
          <a:xfrm>
            <a:off x="4047575" y="1389600"/>
            <a:ext cx="4916973" cy="29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555600"/>
            <a:ext cx="3582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Chrome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389600"/>
            <a:ext cx="3670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/>
              <a:t>To improve experience, you can install </a:t>
            </a:r>
            <a:r>
              <a:rPr b="1" lang="en" sz="1800">
                <a:solidFill>
                  <a:srgbClr val="FFFFFF"/>
                </a:solidFill>
              </a:rPr>
              <a:t>Node Inspector Manager</a:t>
            </a:r>
            <a:r>
              <a:rPr b="1" lang="en" sz="1800"/>
              <a:t> extension for Chrome (will open debugger page as soon as inspector in started)</a:t>
            </a:r>
            <a:endParaRPr b="1" sz="1800"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00" y="1451675"/>
            <a:ext cx="4596829" cy="31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VSCode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25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</a:t>
            </a:r>
            <a:r>
              <a:rPr lang="en">
                <a:solidFill>
                  <a:srgbClr val="FFFFFF"/>
                </a:solidFill>
              </a:rPr>
              <a:t>launch.json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Press </a:t>
            </a:r>
            <a:r>
              <a:rPr lang="en">
                <a:solidFill>
                  <a:srgbClr val="FFFFFF"/>
                </a:solidFill>
              </a:rPr>
              <a:t>F5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640" y="1152474"/>
            <a:ext cx="5627660" cy="370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25" y="2329736"/>
            <a:ext cx="2792425" cy="164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555600"/>
            <a:ext cx="344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Debugging: Remote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389600"/>
            <a:ext cx="7894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up SSH tunnel:</a:t>
            </a:r>
            <a:endParaRPr b="1" sz="1400"/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ssh –N –i -L 9229:127.0.0.1:9229</a:t>
            </a:r>
            <a:endParaRPr b="1" sz="1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400"/>
              <a:t>Set a message to target Node.js process to open debug port:</a:t>
            </a:r>
            <a:endParaRPr b="1" sz="1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kill –SIGUSR1 %node_app_id%</a:t>
            </a:r>
            <a:endParaRPr b="1" sz="14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Connect with Chrome Dev Tools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BE </a:t>
            </a:r>
            <a:r>
              <a:rPr lang="en" sz="2400">
                <a:solidFill>
                  <a:srgbClr val="FFFFFF"/>
                </a:solidFill>
              </a:rPr>
              <a:t>VERY CAREFUL</a:t>
            </a:r>
            <a:r>
              <a:rPr b="1" lang="en" sz="2400">
                <a:solidFill>
                  <a:srgbClr val="FFFFFF"/>
                </a:solidFill>
              </a:rPr>
              <a:t> WITH PRODUCTION SERVERS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Errors: How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throw/</a:t>
            </a:r>
            <a:r>
              <a:rPr lang="en" sz="2400"/>
              <a:t>try/catch/finally</a:t>
            </a:r>
            <a:r>
              <a:rPr lang="en" sz="2400"/>
              <a:t> - </a:t>
            </a:r>
            <a:r>
              <a:rPr lang="en"/>
              <a:t>rethrow when needed, </a:t>
            </a:r>
            <a:r>
              <a:rPr b="1" lang="en"/>
              <a:t>no empty catch()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Promise.catch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async/await try/catch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</a:t>
            </a:r>
            <a:r>
              <a:rPr lang="en" sz="2400"/>
              <a:t>rror-first callbacks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EventEmitter errors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Optionally, create your own error types by extending from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Errors: Error-first callback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38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Common Node.JS approach to handle errors by propagating them up.</a:t>
            </a:r>
            <a:endParaRPr sz="2400"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800" y="1170125"/>
            <a:ext cx="4636799" cy="28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 Tools in Node.JS: </a:t>
            </a:r>
            <a:r>
              <a:rPr lang="en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process.argv</a:t>
            </a:r>
            <a:endParaRPr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them to create custom command-line interfaces.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Main point of integration - </a:t>
            </a:r>
            <a:r>
              <a:rPr b="1" lang="en">
                <a:solidFill>
                  <a:srgbClr val="FFFFFF"/>
                </a:solidFill>
              </a:rPr>
              <a:t>process.argv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50" y="2297549"/>
            <a:ext cx="7721101" cy="2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50" y="1644050"/>
            <a:ext cx="3416500" cy="6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Errors: Try/catch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38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Common way to handle synchronous errors.</a:t>
            </a:r>
            <a:endParaRPr sz="2400"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800" y="1170125"/>
            <a:ext cx="4636800" cy="217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Errors: Async try/catch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389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Latest </a:t>
            </a:r>
            <a:r>
              <a:rPr lang="en" sz="2400"/>
              <a:t>way to handle asynchronous errors.</a:t>
            </a:r>
            <a:endParaRPr sz="2400"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800" y="1170125"/>
            <a:ext cx="4636800" cy="2224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Errors: EventEmitter errors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462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Just another way to handle error in Node.JS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To throw an error use </a:t>
            </a: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EventEmitter.emit(‘error’, err)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900" y="1170125"/>
            <a:ext cx="3890700" cy="156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Errors: Common System Errors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EACCES - permission denied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EADDRINUSE - address already in use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ECONNREFUSED - connection refused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ENOENT – no such file or directory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etc.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268825"/>
            <a:ext cx="7133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Handling Errors: Uncaught exceptions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389600"/>
            <a:ext cx="6747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process.on(‘uncaughtException’)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process.on(unhandledRejection’)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DO NOT RESTORE THE PROGRAM TO NORMAL OPERATION</a:t>
            </a:r>
            <a:endParaRPr b="1"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Log errors, free resources and </a:t>
            </a:r>
            <a:r>
              <a:rPr lang="en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process.exit(1)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Handling Errors:</a:t>
            </a:r>
            <a:r>
              <a:rPr lang="en"/>
              <a:t> </a:t>
            </a:r>
            <a:r>
              <a:rPr lang="en"/>
              <a:t>Shutdown gracefully</a:t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1138"/>
            <a:ext cx="4392001" cy="261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Graceful Shutdown:</a:t>
            </a:r>
            <a:r>
              <a:rPr lang="en"/>
              <a:t> Listen for process kill signals</a:t>
            </a:r>
            <a:r>
              <a:rPr lang="en"/>
              <a:t> 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25" y="1721376"/>
            <a:ext cx="7866526" cy="2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Graceful Shutdown:</a:t>
            </a:r>
            <a:r>
              <a:rPr lang="en"/>
              <a:t> Stop listening to new 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63" y="1746325"/>
            <a:ext cx="7553675" cy="25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Graceful Shutdown:</a:t>
            </a:r>
            <a:r>
              <a:rPr lang="en"/>
              <a:t> Free resources and exit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375" y="1500125"/>
            <a:ext cx="5155249" cy="32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What to collect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stats (remember about </a:t>
            </a:r>
            <a:r>
              <a:rPr b="1" lang="en"/>
              <a:t>GDPR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metrics (e.g. performance)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rocess.argv</a:t>
            </a:r>
            <a:r>
              <a:rPr lang="en"/>
              <a:t>: </a:t>
            </a:r>
            <a:r>
              <a:rPr lang="en">
                <a:solidFill>
                  <a:schemeClr val="lt2"/>
                </a:solidFill>
              </a:rPr>
              <a:t>s</a:t>
            </a:r>
            <a:r>
              <a:rPr lang="en">
                <a:solidFill>
                  <a:schemeClr val="lt2"/>
                </a:solidFill>
              </a:rPr>
              <a:t>lice it!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50" y="1504713"/>
            <a:ext cx="4390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6820" t="0"/>
          <a:stretch/>
        </p:blipFill>
        <p:spPr>
          <a:xfrm>
            <a:off x="311700" y="2305988"/>
            <a:ext cx="8520601" cy="17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Syslog Protocol</a:t>
            </a:r>
            <a:endParaRPr/>
          </a:p>
        </p:txBody>
      </p:sp>
      <p:sp>
        <p:nvSpPr>
          <p:cNvPr id="246" name="Google Shape;246;p42"/>
          <p:cNvSpPr txBox="1"/>
          <p:nvPr>
            <p:ph idx="1" type="body"/>
          </p:nvPr>
        </p:nvSpPr>
        <p:spPr>
          <a:xfrm>
            <a:off x="311700" y="1152475"/>
            <a:ext cx="348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protocol by which logs are generated, transported and stored.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800" y="1152475"/>
            <a:ext cx="50315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Levels</a:t>
            </a:r>
            <a:endParaRPr/>
          </a:p>
        </p:txBody>
      </p:sp>
      <p:sp>
        <p:nvSpPr>
          <p:cNvPr id="253" name="Google Shape;253;p43"/>
          <p:cNvSpPr txBox="1"/>
          <p:nvPr>
            <p:ph idx="1" type="body"/>
          </p:nvPr>
        </p:nvSpPr>
        <p:spPr>
          <a:xfrm>
            <a:off x="311700" y="1152475"/>
            <a:ext cx="426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Levels: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0: </a:t>
            </a:r>
            <a:r>
              <a:rPr lang="en"/>
              <a:t>error</a:t>
            </a:r>
            <a:br>
              <a:rPr b="1" lang="en"/>
            </a:br>
            <a:r>
              <a:rPr b="1" lang="en"/>
              <a:t>1: </a:t>
            </a:r>
            <a:r>
              <a:rPr lang="en"/>
              <a:t>warn</a:t>
            </a:r>
            <a:br>
              <a:rPr b="1" lang="en"/>
            </a:br>
            <a:r>
              <a:rPr b="1" lang="en"/>
              <a:t>2: </a:t>
            </a:r>
            <a:r>
              <a:rPr lang="en"/>
              <a:t>info</a:t>
            </a:r>
            <a:br>
              <a:rPr b="1" lang="en"/>
            </a:br>
            <a:r>
              <a:rPr b="1" lang="en"/>
              <a:t>3: </a:t>
            </a:r>
            <a:r>
              <a:rPr lang="en"/>
              <a:t>verbose</a:t>
            </a:r>
            <a:br>
              <a:rPr b="1" lang="en"/>
            </a:br>
            <a:r>
              <a:rPr b="1" lang="en"/>
              <a:t>4: </a:t>
            </a:r>
            <a:r>
              <a:rPr lang="en"/>
              <a:t>debug</a:t>
            </a:r>
            <a:br>
              <a:rPr b="1" lang="en"/>
            </a:br>
            <a:r>
              <a:rPr b="1" lang="en"/>
              <a:t>5: </a:t>
            </a:r>
            <a:r>
              <a:rPr lang="en"/>
              <a:t>silly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25" y="1357625"/>
            <a:ext cx="5715075" cy="28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ELK Stack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1152475"/>
            <a:ext cx="278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Elasticsearch is a NoSQL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Logstash is a log pipeline tool that accepts inputs from various 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Kibana is a visualization layer that works on top of Elasticsearch</a:t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800" y="1251750"/>
            <a:ext cx="5559501" cy="31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Console</a:t>
            </a: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1610"/>
            <a:ext cx="3172375" cy="20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750" y="1204626"/>
            <a:ext cx="5428851" cy="331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Logging: Winston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Logging to, Console, Files, Databases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Logging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Timestamps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Configurable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rotation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String/JSON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Winston</a:t>
            </a: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349" y="1170125"/>
            <a:ext cx="38548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336" y="1170125"/>
            <a:ext cx="314731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Logging: Ultimate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349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Combine </a:t>
            </a:r>
            <a:r>
              <a:rPr lang="en">
                <a:solidFill>
                  <a:srgbClr val="FFFFFF"/>
                </a:solidFill>
              </a:rPr>
              <a:t>Winston</a:t>
            </a:r>
            <a:r>
              <a:rPr lang="en"/>
              <a:t> and </a:t>
            </a:r>
            <a:r>
              <a:rPr lang="en">
                <a:solidFill>
                  <a:srgbClr val="FFFFFF"/>
                </a:solidFill>
              </a:rPr>
              <a:t>Morgan</a:t>
            </a:r>
            <a:r>
              <a:rPr lang="en"/>
              <a:t> to achieve the ultimate experience</a:t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200" y="950188"/>
            <a:ext cx="45618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process.argv</a:t>
            </a:r>
            <a:r>
              <a:rPr lang="en"/>
              <a:t>: </a:t>
            </a:r>
            <a:r>
              <a:rPr lang="en">
                <a:solidFill>
                  <a:schemeClr val="lt2"/>
                </a:solidFill>
              </a:rPr>
              <a:t>wrap it!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Wrap variables in quotes to avoid corruption: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2944"/>
            <a:ext cx="9143999" cy="138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326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CLI Packages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c</a:t>
            </a:r>
            <a:r>
              <a:rPr b="1" lang="en" sz="2400">
                <a:solidFill>
                  <a:srgbClr val="FFFFFF"/>
                </a:solidFill>
              </a:rPr>
              <a:t>ommander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13K+ stars on GitHub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</a:t>
            </a:r>
            <a:r>
              <a:rPr lang="en" sz="1800"/>
              <a:t>liases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</a:t>
            </a:r>
            <a:r>
              <a:rPr lang="en" sz="1800"/>
              <a:t>egating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camel-casing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</a:t>
            </a:r>
            <a:r>
              <a:rPr lang="en" sz="1800"/>
              <a:t>escriptions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etc.</a:t>
            </a:r>
            <a:endParaRPr sz="18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463700"/>
            <a:ext cx="5719501" cy="272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555600"/>
            <a:ext cx="3262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CLI Packages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yargs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5.5</a:t>
            </a:r>
            <a:r>
              <a:rPr lang="en" sz="1800">
                <a:solidFill>
                  <a:srgbClr val="FFFFFF"/>
                </a:solidFill>
              </a:rPr>
              <a:t>K+ stars on GitHub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aliases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descriptions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etc.</a:t>
            </a:r>
            <a:endParaRPr sz="18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226" y="1345312"/>
            <a:ext cx="4911751" cy="32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 Variables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311300"/>
            <a:ext cx="6306300" cy="1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Rule #0: </a:t>
            </a:r>
            <a:r>
              <a:rPr b="1" lang="en" sz="1800">
                <a:solidFill>
                  <a:srgbClr val="FFFFFF"/>
                </a:solidFill>
              </a:rPr>
              <a:t>Don’t modify environment variables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62550"/>
            <a:ext cx="8675501" cy="5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25" y="2864950"/>
            <a:ext cx="8684250" cy="5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Cross-platform ENV variables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cross-env package to be able to reuse your CLI scripts on different platforms.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Only UNIX terminals support raw env variables.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536875"/>
            <a:ext cx="63055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1140B2D7CB74DA3EAC98E69956473" ma:contentTypeVersion="6" ma:contentTypeDescription="Create a new document." ma:contentTypeScope="" ma:versionID="9f22d39f71332d389bc226294734d53c">
  <xsd:schema xmlns:xsd="http://www.w3.org/2001/XMLSchema" xmlns:xs="http://www.w3.org/2001/XMLSchema" xmlns:p="http://schemas.microsoft.com/office/2006/metadata/properties" xmlns:ns2="8f17bd39-e2a2-416d-8579-9c5cbdeee658" xmlns:ns3="cce3b1b3-a149-4752-a436-36be503cdc9b" targetNamespace="http://schemas.microsoft.com/office/2006/metadata/properties" ma:root="true" ma:fieldsID="214941a0845ea3b35848add69d9baa71" ns2:_="" ns3:_="">
    <xsd:import namespace="8f17bd39-e2a2-416d-8579-9c5cbdeee658"/>
    <xsd:import namespace="cce3b1b3-a149-4752-a436-36be503cdc9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3" ma:displayName="Training Id" ma:decimals="0" ma:description="" ma:indexed="true" ma:internalName="fldTrainingId">
      <xsd:simpleType>
        <xsd:restriction base="dms:Number"/>
      </xsd:simpleType>
    </xsd:element>
    <xsd:element name="fldTrainingName" ma:index="14" ma:displayName="Training Name" ma:description="" ma:internalName="fldTrainingName">
      <xsd:simpleType>
        <xsd:restriction base="dms:Text"/>
      </xsd:simpleType>
    </xsd:element>
    <xsd:element name="h0cdf1c629f14a8ba12ca7309df7db45" ma:index="15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7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9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e3b1b3-a149-4752-a436-36be503cd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Front - End Development</TermName>
          <TermId xmlns="http://schemas.microsoft.com/office/infopath/2007/PartnerControls">4712f462-3d40-4da7-892a-dbf356bc8322</TermId>
        </TermInfo>
      </Terms>
    </a53f1a9accc64fb8bee1c0a1a93d357e>
    <fldTrainingId xmlns="8f17bd39-e2a2-416d-8579-9c5cbdeee658">2121</fldTrainingId>
    <fldTrainingName xmlns="8f17bd39-e2a2-416d-8579-9c5cbdeee658">Command Line. Debugging. Errors Handling</fldTrainingName>
    <TaxCatchAll xmlns="8f17bd39-e2a2-416d-8579-9c5cbdeee658">
      <Value>21</Value>
      <Value>8</Value>
      <Value>7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da095e14-b5d3-4c64-bd53-2e71ac03c15d</TermId>
        </TermInfo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</Terms>
    </h0cdf1c629f14a8ba12ca7309df7db45>
    <_dlc_DocId xmlns="8f17bd39-e2a2-416d-8579-9c5cbdeee658">DOCID-2090759719-586</_dlc_DocId>
    <_dlc_DocIdUrl xmlns="8f17bd39-e2a2-416d-8579-9c5cbdeee658">
      <Url>https://epam.sharepoint.com/sites/CDP/front-enddevelopment/_layouts/15/DocIdRedir.aspx?ID=DOCID-2090759719-586</Url>
      <Description>DOCID-2090759719-586</Description>
    </_dlc_DocIdUrl>
  </documentManagement>
</p:properties>
</file>

<file path=customXml/itemProps1.xml><?xml version="1.0" encoding="utf-8"?>
<ds:datastoreItem xmlns:ds="http://schemas.openxmlformats.org/officeDocument/2006/customXml" ds:itemID="{A8694E90-CF3E-4AF2-82D2-C590738A6069}"/>
</file>

<file path=customXml/itemProps2.xml><?xml version="1.0" encoding="utf-8"?>
<ds:datastoreItem xmlns:ds="http://schemas.openxmlformats.org/officeDocument/2006/customXml" ds:itemID="{000B1332-831C-460B-8BE1-E68358391F23}"/>
</file>

<file path=customXml/itemProps3.xml><?xml version="1.0" encoding="utf-8"?>
<ds:datastoreItem xmlns:ds="http://schemas.openxmlformats.org/officeDocument/2006/customXml" ds:itemID="{7E997089-02F8-470F-8F85-B4B1842B7625}"/>
</file>

<file path=customXml/itemProps4.xml><?xml version="1.0" encoding="utf-8"?>
<ds:datastoreItem xmlns:ds="http://schemas.openxmlformats.org/officeDocument/2006/customXml" ds:itemID="{DF541550-159F-47E1-9B37-7A5686CB5DF6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Command Line Tools. Debugging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0x0101000E01140B2D7CB74DA3EAC98E69956473</vt:lpwstr>
  </property>
  <property fmtid="{D5CDD505-2E9C-101B-9397-08002B2CF9AE}" pid="3" name="fldLanguagesOfEvent">
    <vt:lpwstr>7;#ENG|da095e14-b5d3-4c64-bd53-2e71ac03c15d;#8;#RUS|00de05cc-11d3-4dba-84f7-e6aab076d0bb</vt:lpwstr>
  </property>
  <property fmtid="{D5CDD505-2E9C-101B-9397-08002B2CF9AE}" pid="4" name="fldCategoriesOfEvent">
    <vt:lpwstr>21;#Front - End Development|4712f462-3d40-4da7-892a-dbf356bc8322</vt:lpwstr>
  </property>
  <property fmtid="{D5CDD505-2E9C-101B-9397-08002B2CF9AE}" pid="5" name="_dlc_DocIdItemGuid">
    <vt:lpwstr>1bc746a3-0e53-4a2d-98c3-e0ea969d267c</vt:lpwstr>
  </property>
</Properties>
</file>